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  <p:sldMasterId id="2147483861" r:id="rId2"/>
  </p:sldMasterIdLst>
  <p:notesMasterIdLst>
    <p:notesMasterId r:id="rId13"/>
  </p:notesMasterIdLst>
  <p:sldIdLst>
    <p:sldId id="26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</p:sldIdLst>
  <p:sldSz cx="12192000" cy="6858000"/>
  <p:notesSz cx="6745288" cy="98821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ila LOSTE" initials="L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02"/>
    <p:restoredTop sz="94648"/>
  </p:normalViewPr>
  <p:slideViewPr>
    <p:cSldViewPr snapToGrid="0" snapToObjects="1">
      <p:cViewPr varScale="1">
        <p:scale>
          <a:sx n="106" d="100"/>
          <a:sy n="106" d="100"/>
        </p:scale>
        <p:origin x="1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1113" y="0"/>
            <a:ext cx="29225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677C-D878-4F3E-9A2F-3FCCDCAE1208}" type="datetimeFigureOut">
              <a:rPr lang="fr-FR" smtClean="0"/>
              <a:t>05/06/2018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86538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688" y="4694238"/>
            <a:ext cx="5395912" cy="4446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688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1113" y="9386888"/>
            <a:ext cx="29225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11884-3C18-4206-815F-52A2B312E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5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884-3C18-4206-815F-52A2B312E72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06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0538-6AF5-4749-919F-4EC2C390E35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BAE6-67F9-4417-9BAC-B3D0C1BE909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0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C9A9-3D42-4DC7-B6FD-A4326B5DDD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F188-50DC-4390-BD1C-C91BFF378EC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9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95B6-E4F4-40FA-B8B9-4F9B5BB1C83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E4CA-D96D-45EE-84EE-69D39CAA60E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4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C99C-9F47-4844-AE32-1BB878282A8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40321-F1B0-402D-BCF8-63FA45FF0E9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1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53CF7-0395-4B7E-AC6D-F39E3EC40D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2D14-C3F1-4700-8F60-E5575CE243A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9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694B1-D49E-A34E-969D-71D1F980A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83445C-4F62-5546-B508-2F399C0C2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C152C-A359-C241-B075-BA5B102EA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D0538-6AF5-4749-919F-4EC2C390E35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A46DE8-8D7E-3444-8B2A-5CAF2572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DE92BA-9D3C-7542-BF77-D54EABBE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8BAE6-67F9-4417-9BAC-B3D0C1BE90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43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19456-B83C-544C-A43D-C3DDC5E6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81EAF-1E24-0A45-AB92-AF9C06D12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CE34F5-16B9-6A44-834D-9797066E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8278FC-4B31-4B30-BB73-BC77D4F89C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14A77E-44CA-FF48-8544-CAB35A5D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1AF0C6-9168-8A49-9C82-3E06FE05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C0DC-D797-4FA1-BB65-1A7D162250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15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B2E20-B88C-7F4A-9ECA-92804E23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9FC181-5B3E-7C41-83F6-C798CB794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F20CB9-D0CD-C347-9EE9-FE07FBEB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4340F-969A-421F-87C9-5D96822A9D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9E94A9-203C-404E-953D-E4B1ED20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B1D52-B8EF-124B-8E87-222F9F6E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0EF8B-C23D-4D8B-9C8F-7FAE1AE442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26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E19A5-8FDF-9341-B505-4A6D2B54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70DB04-D1F5-C542-97E9-F0BFD5D70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4732F4-7AB2-BB46-9B83-D88FAD1E5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71B4CE-4135-3741-B31E-B5C9411D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54668-AB47-4A7A-B0AB-1BB39D566D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8C2CC5-D967-914C-967B-B1A3E293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0345FE-3C36-AD40-8E75-99F5E6A7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1504D-9B53-4845-A8C1-629DBE11CB7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80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2D9DE-1E30-2A47-AF5E-048380C7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22824-79FA-4448-9986-1E173CE80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39F5CB-040E-F041-A6C6-718D523E0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EFF423-850B-604D-8FE2-03AB27344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4D4F3B-BA81-B542-B6AD-6A90FCC72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4F1181-E7F0-5D41-B185-4CB69B05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9C709-B403-4B0C-A664-788EF4239E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FA5773-0790-D642-B1E9-73530F23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D505C2-A26F-4B4E-AF71-6C5FF72D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42892-DF47-4702-AE69-2781CE3E87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2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74DC1-BAF1-DC44-8512-E59336D5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F3EDB7-ACA1-094B-AB02-D07F4405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8FC93-1347-4C84-8519-90BDDF0888C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09AF85-8E7D-1B41-8033-C2D05C22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23A824-48DA-EE41-89D9-56EB5278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49EE0-4A49-4C11-852A-C47C2CF89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9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78FC-4B31-4B30-BB73-BC77D4F89C5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5C0DC-D797-4FA1-BB65-1A7D162250E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26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271914-FE32-F64A-B13C-950FC631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1691A-DB7D-4330-95FB-ED3EF99C89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680418-1DAC-0E48-925C-C38604B2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17EDEE-665F-9C48-ACF4-CB10F612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A2619-A961-48C5-B540-BF9EF85AA4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7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F1336-BA4C-9A43-83C6-2B27C72B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8DC28-8656-0244-98A7-408779DF1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3D9EA8-3DF9-AB40-9A93-4DF88EF83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BBE077-F3ED-6042-999B-366493D3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5DC53-9039-48FE-948C-718864EC35E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9301E4-A889-3246-B470-949626DA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A6615E-67B2-C94F-A504-91CAEA5E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CD3D6-0AAE-44F1-A9D6-B082F824C0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82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25DAB-477E-0349-B125-577FAFD5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25F0FE65-DF35-C04A-B029-7BB9F38A5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1DD022-B8A6-C840-80FA-8C0A79777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F3D592-455A-E748-8F99-DF8564DE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7AD0B-7885-490E-B6BC-161445D2BAF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19330E-E0C9-E34C-A929-5834921F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B31448-F6F0-0745-9D41-563C89FC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9857F-1835-437C-B542-9C6F9AF6F6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1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1FF45-11B4-BD4D-B822-BDC5A4E4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515D6D-54C3-294A-8672-1AD358071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05AAE7-838F-1F4B-89F0-EA810A1B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EC9A9-3D42-4DC7-B6FD-A4326B5DDD6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C3FDEA-0E2E-944F-A2FB-9A2D1FA4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862005-91B5-0A4E-9561-3A73E14B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0F188-50DC-4390-BD1C-C91BFF378E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05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368C76-0B74-3844-BB27-35F7176F1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4A2794-E1C8-5D4C-9627-047EA602F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4D197-BA20-FB42-990A-6BCA82DD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3C95B6-E4F4-40FA-B8B9-4F9B5BB1C83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689D7C-679B-9740-BA4F-AA018F5A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2C9FB2-679A-D246-B040-7E19B4ED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0E4CA-D96D-45EE-84EE-69D39CAA60E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7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340F-969A-421F-87C9-5D96822A9DF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EF8B-C23D-4D8B-9C8F-7FAE1AE442B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4668-AB47-4A7A-B0AB-1BB39D566D0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504D-9B53-4845-A8C1-629DBE11CB7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2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C709-B403-4B0C-A664-788EF4239E8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42892-DF47-4702-AE69-2781CE3E87A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7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FC93-1347-4C84-8519-90BDDF0888C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9EE0-4A49-4C11-852A-C47C2CF893B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6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691A-DB7D-4330-95FB-ED3EF99C896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2619-A961-48C5-B540-BF9EF85AA49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9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DC53-9039-48FE-948C-718864EC35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D3D6-0AAE-44F1-A9D6-B082F824C03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AD0B-7885-490E-B6BC-161445D2BA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857F-1835-437C-B542-9C6F9AF6F62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5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2DEAD-5B38-4D5A-846F-8697396FE9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3C7AE7-9169-4255-B5FA-F08A5AF52E6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5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F7895C-CCA0-2C42-ABC8-D20F0C92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90631F-62AB-C443-AAF5-7B4F5262A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E15C49-4064-6943-A0A2-79513D2FD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B2DEAD-5B38-4D5A-846F-8697396FE9B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783139-312F-6E4E-9DC6-CB92CDA32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28B34-C08E-094C-A2C5-579623DD5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3C7AE7-9169-4255-B5FA-F08A5AF52E6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(null)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hclic.fr/" TargetMode="External"/><Relationship Id="rId2" Type="http://schemas.openxmlformats.org/officeDocument/2006/relationships/hyperlink" Target="http://www.corevih-idfnord.fr/documents/Guide-ARV-version-07-09-15.pdf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vihclic.fr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vihclic.fr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5"/>
            <a:ext cx="12192000" cy="3603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5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6" y="-1"/>
            <a:ext cx="3251474" cy="11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53" name="Titre 1"/>
          <p:cNvSpPr>
            <a:spLocks noGrp="1"/>
          </p:cNvSpPr>
          <p:nvPr>
            <p:ph type="ctrTitle"/>
          </p:nvPr>
        </p:nvSpPr>
        <p:spPr>
          <a:xfrm>
            <a:off x="239349" y="2103481"/>
            <a:ext cx="11713301" cy="4055521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fr-FR" sz="4000" b="1" dirty="0"/>
            </a:br>
            <a:r>
              <a:rPr lang="fr-FR" sz="5400" b="1" dirty="0"/>
              <a:t>Commission </a:t>
            </a:r>
            <a:r>
              <a:rPr lang="fr-FR" sz="5400" b="1" dirty="0" err="1"/>
              <a:t>InterCOREVIH</a:t>
            </a:r>
            <a:br>
              <a:rPr lang="fr-FR" sz="5400" b="1" dirty="0"/>
            </a:br>
            <a:r>
              <a:rPr lang="fr-FR" sz="5400" b="1" dirty="0"/>
              <a:t>"Rapprochement Ville-Hôpital" </a:t>
            </a:r>
            <a:br>
              <a:rPr lang="fr-FR" sz="4000" b="1" dirty="0"/>
            </a:br>
            <a:r>
              <a:rPr lang="fr-FR" sz="1600" b="1" dirty="0"/>
              <a:t>   </a:t>
            </a:r>
            <a:br>
              <a:rPr lang="fr-FR" sz="4000" b="1" dirty="0"/>
            </a:br>
            <a:r>
              <a:rPr lang="fr-FR" b="1" dirty="0"/>
              <a:t>COM n°5</a:t>
            </a:r>
            <a:br>
              <a:rPr lang="fr-FR" b="1" dirty="0"/>
            </a:br>
            <a:r>
              <a:rPr lang="fr-FR" b="1" dirty="0"/>
              <a:t>Pilote COREVIH IDF Nord</a:t>
            </a:r>
            <a:br>
              <a:rPr lang="fr-FR" dirty="0"/>
            </a:br>
            <a:r>
              <a:rPr lang="fr-FR" sz="1600" dirty="0"/>
              <a:t>   </a:t>
            </a:r>
            <a:br>
              <a:rPr lang="fr-FR" sz="4000" dirty="0"/>
            </a:br>
            <a:r>
              <a:rPr lang="fr-FR" sz="3600" dirty="0"/>
              <a:t>Dr Sophie LOPES - médecin généraliste </a:t>
            </a:r>
            <a:br>
              <a:rPr lang="fr-FR" sz="3600" dirty="0"/>
            </a:br>
            <a:r>
              <a:rPr lang="fr-FR" sz="3600" dirty="0"/>
              <a:t>6 juin 2018 </a:t>
            </a:r>
            <a:endParaRPr lang="fr-FR" sz="32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D5ACBA-8BF8-E94E-8623-020E0E921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5" y="1101026"/>
            <a:ext cx="2706967" cy="7654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AA915B-B6BD-5649-9858-53AA84789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518" y="1096362"/>
            <a:ext cx="2380532" cy="8622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A113717-1B40-6049-B4A6-CB663647C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360" y="1172993"/>
            <a:ext cx="2259584" cy="8120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248025-127A-4643-BC59-2D4DDD6DC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032" y="1058461"/>
            <a:ext cx="2200475" cy="7572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74F852-A4FB-3049-ABF8-153B3E601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7771" y="5238384"/>
            <a:ext cx="2424229" cy="125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1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3"/>
            <a:ext cx="12192000" cy="3603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53" name="Titre 1"/>
          <p:cNvSpPr>
            <a:spLocks noGrp="1"/>
          </p:cNvSpPr>
          <p:nvPr>
            <p:ph type="ctrTitle"/>
          </p:nvPr>
        </p:nvSpPr>
        <p:spPr>
          <a:xfrm>
            <a:off x="239351" y="542926"/>
            <a:ext cx="11713301" cy="57663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5400" b="1" dirty="0"/>
              <a:t>Merci pour votre attention</a:t>
            </a:r>
            <a:endParaRPr lang="fr-FR" b="1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8AEBACB-A285-9846-B801-3F4E76D4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6" y="-1"/>
            <a:ext cx="3251474" cy="11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9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2919B-0EED-834B-9F7A-F4F99AC9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2" y="1157182"/>
            <a:ext cx="11882718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Promouvoir et faciliter le suivi conjoint ville/hôpital des PVVIH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3BFECC-1280-F841-9555-13ABC5DF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18" y="2245659"/>
            <a:ext cx="9569427" cy="43095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000" b="1" dirty="0">
                <a:solidFill>
                  <a:schemeClr val="bg1"/>
                </a:solidFill>
              </a:rPr>
              <a:t>Commission réunie régulièrement entre 2015 et 2018 </a:t>
            </a:r>
          </a:p>
          <a:p>
            <a:pPr marL="457200" lvl="1" indent="0">
              <a:buNone/>
            </a:pPr>
            <a:r>
              <a:rPr lang="fr-FR" sz="2600" b="1" dirty="0"/>
              <a:t>Réflexion initiale : création de réseau ville/hôpital </a:t>
            </a:r>
          </a:p>
          <a:p>
            <a:pPr marL="457200" lvl="1" indent="0">
              <a:buNone/>
            </a:pPr>
            <a:r>
              <a:rPr lang="fr-FR" sz="2200" dirty="0"/>
              <a:t>Obstacles : échelle régionale ++,  difficultés de mobilisation dans le temps des MG à des soirées de formation </a:t>
            </a:r>
          </a:p>
          <a:p>
            <a:pPr marL="457200" lvl="1" indent="0">
              <a:buNone/>
            </a:pPr>
            <a:endParaRPr lang="fr-FR" sz="2200" dirty="0"/>
          </a:p>
          <a:p>
            <a:pPr marL="457200" lvl="1" indent="0">
              <a:buNone/>
            </a:pPr>
            <a:r>
              <a:rPr lang="fr-FR" sz="2600" b="1" dirty="0"/>
              <a:t>3 projets principaux entre fin 2015 et 2018  : </a:t>
            </a:r>
          </a:p>
          <a:p>
            <a:pPr lvl="1">
              <a:buFontTx/>
              <a:buChar char="-"/>
            </a:pPr>
            <a:r>
              <a:rPr lang="fr-FR" sz="2200" dirty="0">
                <a:solidFill>
                  <a:srgbClr val="7030A0"/>
                </a:solidFill>
              </a:rPr>
              <a:t>Etat des lieux sur le suivi des PVVIH </a:t>
            </a:r>
            <a:r>
              <a:rPr lang="fr-FR" sz="2200" dirty="0"/>
              <a:t>: enquêtes patients, médecins (généralistes et hospitaliers) et pharmaciens </a:t>
            </a:r>
          </a:p>
          <a:p>
            <a:pPr lvl="1">
              <a:buFontTx/>
              <a:buChar char="-"/>
            </a:pPr>
            <a:r>
              <a:rPr lang="fr-FR" sz="2200" dirty="0">
                <a:solidFill>
                  <a:srgbClr val="7030A0"/>
                </a:solidFill>
              </a:rPr>
              <a:t>Enquête-action de promotion du suivi alterné ville / hôpital </a:t>
            </a:r>
          </a:p>
          <a:p>
            <a:pPr lvl="1">
              <a:buFontTx/>
              <a:buChar char="-"/>
            </a:pPr>
            <a:r>
              <a:rPr lang="fr-FR" sz="2200" dirty="0"/>
              <a:t>Création d’un </a:t>
            </a:r>
            <a:r>
              <a:rPr lang="fr-FR" sz="2200" dirty="0">
                <a:solidFill>
                  <a:srgbClr val="7030A0"/>
                </a:solidFill>
              </a:rPr>
              <a:t>outil internet d’aide pour le médecin généraliste au suivi alterné 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98D85B5-A303-984D-BB35-F5A842573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3603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0724165-6602-9840-92E0-A830EFF2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7B973FE-7A80-1244-BFA7-F66D01559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6" y="-1"/>
            <a:ext cx="3251474" cy="11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50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2B939-A325-8D4E-8182-9815842A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11359841" cy="898416"/>
          </a:xfrm>
        </p:spPr>
        <p:txBody>
          <a:bodyPr/>
          <a:lstStyle/>
          <a:p>
            <a:r>
              <a:rPr lang="fr-FR" dirty="0"/>
              <a:t>1.a - Patients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90D6F53-4A43-0147-A304-CD226CE707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4074" y="1351134"/>
            <a:ext cx="3443843" cy="4947344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D77ECC-0E63-D24B-A40C-D63F6FCBF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9955" y="1157183"/>
            <a:ext cx="6939997" cy="5615280"/>
          </a:xfrm>
        </p:spPr>
        <p:txBody>
          <a:bodyPr>
            <a:normAutofit fontScale="92500" lnSpcReduction="10000"/>
          </a:bodyPr>
          <a:lstStyle/>
          <a:p>
            <a:r>
              <a:rPr lang="fr-FR" sz="1900" b="1" dirty="0"/>
              <a:t>630 patients inclus dans 13 centres hospitaliers </a:t>
            </a:r>
            <a:r>
              <a:rPr lang="fr-FR" sz="1900" dirty="0"/>
              <a:t>franciliens en janvier 2016, âge moyen 49 ans, suivi moyen 14,8 ans </a:t>
            </a:r>
            <a:endParaRPr lang="fr-FR" dirty="0"/>
          </a:p>
          <a:p>
            <a:r>
              <a:rPr lang="fr-FR" dirty="0"/>
              <a:t>Auto questionnaire </a:t>
            </a:r>
          </a:p>
          <a:p>
            <a:r>
              <a:rPr lang="fr-FR" dirty="0"/>
              <a:t>MG déclaré comme MT dans 85 %</a:t>
            </a:r>
          </a:p>
          <a:p>
            <a:r>
              <a:rPr lang="fr-FR" dirty="0"/>
              <a:t>Recours au MG &gt; 3 fois par an pour 41 % des patients</a:t>
            </a:r>
          </a:p>
          <a:p>
            <a:r>
              <a:rPr lang="fr-FR" b="1" dirty="0">
                <a:solidFill>
                  <a:srgbClr val="7030A0"/>
                </a:solidFill>
              </a:rPr>
              <a:t>43,5 % des patients ignoraient que le MG pouvaient renouveler les ARV</a:t>
            </a:r>
          </a:p>
          <a:p>
            <a:r>
              <a:rPr lang="fr-FR" b="1" dirty="0">
                <a:solidFill>
                  <a:srgbClr val="7030A0"/>
                </a:solidFill>
              </a:rPr>
              <a:t>47,4 % des patients déclaraient être d’accord avec un suivi annuel hospitalier en relai du MG</a:t>
            </a:r>
          </a:p>
          <a:p>
            <a:pPr lvl="1"/>
            <a:r>
              <a:rPr lang="fr-FR" dirty="0"/>
              <a:t>Réalisation examens en ville OR 2,7</a:t>
            </a:r>
          </a:p>
          <a:p>
            <a:pPr lvl="1"/>
            <a:r>
              <a:rPr lang="fr-FR" dirty="0"/>
              <a:t>Avoir déjà eu une prescription d’ARV par le MG, OR 1,8</a:t>
            </a:r>
          </a:p>
          <a:p>
            <a:pPr lvl="1"/>
            <a:r>
              <a:rPr lang="fr-FR" dirty="0"/>
              <a:t>Parmi non : 75 % préféraient un suivi hospitalier exclusif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4E54B98-A83A-4245-B439-5C03E247E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3603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817F96C-C79A-254D-BD20-CD84EDFC3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9D1D08F-5F61-7D42-AB6B-681B0B73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6" y="-1"/>
            <a:ext cx="3251474" cy="11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74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41694-81A8-FC4A-B98B-ACC6E6F9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10" y="194297"/>
            <a:ext cx="10515600" cy="1325563"/>
          </a:xfrm>
        </p:spPr>
        <p:txBody>
          <a:bodyPr/>
          <a:lstStyle/>
          <a:p>
            <a:r>
              <a:rPr lang="fr-FR" dirty="0"/>
              <a:t>1.b – Médecins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3E3B30-15BC-624B-BC6F-4F780D680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10" y="1353788"/>
            <a:ext cx="5175403" cy="49674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400" b="1" u="sng" dirty="0"/>
              <a:t>Médecins hospitaliers</a:t>
            </a:r>
            <a:endParaRPr lang="fr-FR" dirty="0"/>
          </a:p>
          <a:p>
            <a:pPr marL="0" indent="0">
              <a:buNone/>
            </a:pPr>
            <a:r>
              <a:rPr lang="fr-FR" sz="2100" b="1" dirty="0"/>
              <a:t>102 MH franciliens (13 centres hospitaliers) </a:t>
            </a:r>
            <a:endParaRPr lang="fr-FR" sz="2100" dirty="0"/>
          </a:p>
          <a:p>
            <a:r>
              <a:rPr lang="fr-FR" sz="2600" dirty="0"/>
              <a:t>52,6 % ne suivent pas les patients en alternance avec le MG (vs 47 %)</a:t>
            </a:r>
          </a:p>
          <a:p>
            <a:pPr marL="0" indent="0">
              <a:buNone/>
            </a:pPr>
            <a:endParaRPr lang="fr-FR" sz="2600" dirty="0"/>
          </a:p>
          <a:p>
            <a:r>
              <a:rPr lang="fr-FR" sz="2600" dirty="0">
                <a:solidFill>
                  <a:srgbClr val="7030A0"/>
                </a:solidFill>
              </a:rPr>
              <a:t>73,5 % acceptent l’idée d’un suivi annuel hospitalier en soutien avec le MG pour  certains patients (non décrits)</a:t>
            </a:r>
          </a:p>
          <a:p>
            <a:pPr marL="0" indent="0">
              <a:buNone/>
            </a:pPr>
            <a:endParaRPr lang="fr-FR" sz="2600" dirty="0"/>
          </a:p>
          <a:p>
            <a:r>
              <a:rPr lang="fr-FR" sz="2600" dirty="0"/>
              <a:t>76,8 % prêts à tester une convention de suivi partagé</a:t>
            </a:r>
          </a:p>
          <a:p>
            <a:pPr marL="0" indent="0">
              <a:buNone/>
            </a:pPr>
            <a:endParaRPr lang="fr-FR" sz="2100" dirty="0"/>
          </a:p>
          <a:p>
            <a:r>
              <a:rPr lang="fr-FR" sz="2100" dirty="0"/>
              <a:t>84,5 % voudraient avoir accès à une liste de MG suivant des PVVIH </a:t>
            </a:r>
          </a:p>
          <a:p>
            <a:r>
              <a:rPr lang="fr-FR" sz="2100" dirty="0"/>
              <a:t>83,5 % d accord avec l idée d’une messagerie sécurisée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CABCF3-3F6F-CE46-88D5-F89383B8C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3255" y="1353790"/>
            <a:ext cx="5288754" cy="43214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400" b="1" u="sng" dirty="0"/>
              <a:t>Médecins généralistes</a:t>
            </a:r>
            <a:r>
              <a:rPr lang="fr-FR" u="sng" dirty="0"/>
              <a:t> </a:t>
            </a:r>
            <a:endParaRPr lang="fr-FR" dirty="0"/>
          </a:p>
          <a:p>
            <a:r>
              <a:rPr lang="fr-FR" sz="2100" b="1" dirty="0"/>
              <a:t>55 MG, </a:t>
            </a:r>
            <a:r>
              <a:rPr lang="fr-FR" sz="2100" dirty="0"/>
              <a:t>recrutement biaisé (médecins de réseaux existants dont 27 % ont déjà fait un DU/DIU sur le VIH) et 74,5 % travaillent déjà en réseau </a:t>
            </a:r>
          </a:p>
          <a:p>
            <a:endParaRPr lang="fr-FR" sz="2100" dirty="0"/>
          </a:p>
          <a:p>
            <a:r>
              <a:rPr lang="fr-FR" sz="2100" dirty="0"/>
              <a:t>88 % d’accord avec suivi en lien avec hospitalier annuellement </a:t>
            </a:r>
          </a:p>
          <a:p>
            <a:endParaRPr lang="fr-FR" sz="2100" dirty="0"/>
          </a:p>
          <a:p>
            <a:r>
              <a:rPr lang="fr-FR" dirty="0"/>
              <a:t>Attentes pour ce type de suivi  </a:t>
            </a:r>
          </a:p>
          <a:p>
            <a:pPr marL="0" indent="0">
              <a:buNone/>
            </a:pPr>
            <a:r>
              <a:rPr lang="fr-FR" dirty="0">
                <a:solidFill>
                  <a:srgbClr val="7030A0"/>
                </a:solidFill>
              </a:rPr>
              <a:t>Formations régulières &gt; communication améliorée avec le MH &gt; accès à un dossier commun partagé </a:t>
            </a:r>
          </a:p>
          <a:p>
            <a:endParaRPr lang="fr-FR" sz="2100" dirty="0"/>
          </a:p>
          <a:p>
            <a:r>
              <a:rPr lang="fr-FR" sz="2100" dirty="0"/>
              <a:t>60 % d’intérêt pour une convention de suivi partagé 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34277DB-DFAA-6247-91F0-E38143FA5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3603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D3FE0E6-8776-BA4E-B424-0B4F104E8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CC939F6B-FAD7-0C44-8DD4-CE1548CD1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6" y="-1"/>
            <a:ext cx="3251474" cy="11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0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660A1-4768-9E4E-9DA6-D0DB91AC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31" y="381470"/>
            <a:ext cx="10371299" cy="883370"/>
          </a:xfrm>
        </p:spPr>
        <p:txBody>
          <a:bodyPr>
            <a:normAutofit/>
          </a:bodyPr>
          <a:lstStyle/>
          <a:p>
            <a:r>
              <a:rPr lang="fr-FR" sz="3200" dirty="0"/>
              <a:t>2 - Projet </a:t>
            </a:r>
            <a:r>
              <a:rPr lang="fr-FR" sz="3200" dirty="0" err="1"/>
              <a:t>sui</a:t>
            </a:r>
            <a:r>
              <a:rPr lang="fr-FR" sz="3200" dirty="0" err="1">
                <a:solidFill>
                  <a:srgbClr val="FF0000"/>
                </a:solidFill>
              </a:rPr>
              <a:t>V</a:t>
            </a:r>
            <a:r>
              <a:rPr lang="fr-FR" sz="3200" dirty="0" err="1"/>
              <a:t>i</a:t>
            </a:r>
            <a:r>
              <a:rPr lang="fr-FR" sz="3200" dirty="0" err="1">
                <a:solidFill>
                  <a:srgbClr val="FF0000"/>
                </a:solidFill>
              </a:rPr>
              <a:t>H</a:t>
            </a:r>
            <a:r>
              <a:rPr lang="fr-FR" sz="3200" dirty="0"/>
              <a:t> : évaluation du suivi partagé ville/hôpital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09FA5BD-DAF8-744F-BCC3-9357FFCE3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42" y="1264840"/>
            <a:ext cx="10470089" cy="5071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7030A0"/>
                </a:solidFill>
              </a:rPr>
              <a:t>Enquête-action : promouvoir le suivi partagé </a:t>
            </a:r>
          </a:p>
          <a:p>
            <a:r>
              <a:rPr lang="fr-FR" dirty="0"/>
              <a:t>MH volontaires identifiés pour proposer un suivi annuel en relai du MG pour des patients stabilisés sur le plan </a:t>
            </a:r>
            <a:r>
              <a:rPr lang="fr-FR" dirty="0" err="1"/>
              <a:t>immuno</a:t>
            </a:r>
            <a:r>
              <a:rPr lang="fr-FR" dirty="0"/>
              <a:t>-virologique </a:t>
            </a:r>
          </a:p>
          <a:p>
            <a:r>
              <a:rPr lang="fr-FR" dirty="0"/>
              <a:t>Outils d’aide :</a:t>
            </a:r>
          </a:p>
          <a:p>
            <a:pPr lvl="1"/>
            <a:r>
              <a:rPr lang="fr-FR" dirty="0"/>
              <a:t>A la communication : courrier de liaison avec plan de suivi du patient </a:t>
            </a:r>
          </a:p>
          <a:p>
            <a:pPr lvl="1"/>
            <a:r>
              <a:rPr lang="fr-FR" dirty="0"/>
              <a:t>Envoyés au médecin généraliste : proposition de formation, </a:t>
            </a:r>
            <a:r>
              <a:rPr lang="fr-FR" dirty="0">
                <a:hlinkClick r:id="rId2"/>
              </a:rPr>
              <a:t>guide de la consultation du renouvellement des ARV</a:t>
            </a:r>
            <a:r>
              <a:rPr lang="fr-FR" dirty="0"/>
              <a:t>, site internet </a:t>
            </a:r>
            <a:r>
              <a:rPr lang="fr-FR" dirty="0">
                <a:hlinkClick r:id="rId3"/>
              </a:rPr>
              <a:t>VIH CLIC</a:t>
            </a:r>
            <a:endParaRPr lang="fr-FR" dirty="0"/>
          </a:p>
          <a:p>
            <a:r>
              <a:rPr lang="fr-FR" dirty="0"/>
              <a:t>Critère principal d’évaluation : acceptabilité des patients</a:t>
            </a:r>
          </a:p>
          <a:p>
            <a:r>
              <a:rPr lang="fr-FR" dirty="0"/>
              <a:t>Critères secondaires : faisabilité, satisfaction et enquête qualitative – analyse prévue pour 2019 </a:t>
            </a:r>
          </a:p>
          <a:p>
            <a:r>
              <a:rPr lang="fr-FR" dirty="0"/>
              <a:t>Début inclusions : mai 2017, prolongée jusqu’au 1</a:t>
            </a:r>
            <a:r>
              <a:rPr lang="fr-FR" baseline="30000" dirty="0"/>
              <a:t>er</a:t>
            </a:r>
            <a:r>
              <a:rPr lang="fr-FR" dirty="0"/>
              <a:t> trimestre 2018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1F7FF9-C0E6-954E-95B3-180D6747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3603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6B980D2-1F04-EF46-ADD4-292625CA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1F03D0-EBF1-5D41-866C-E206A41A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718"/>
            <a:ext cx="7563610" cy="899004"/>
          </a:xfrm>
        </p:spPr>
        <p:txBody>
          <a:bodyPr/>
          <a:lstStyle/>
          <a:p>
            <a:r>
              <a:rPr lang="fr-FR" dirty="0" err="1"/>
              <a:t>Sui</a:t>
            </a:r>
            <a:r>
              <a:rPr lang="fr-FR" dirty="0" err="1">
                <a:solidFill>
                  <a:srgbClr val="FF0000"/>
                </a:solidFill>
              </a:rPr>
              <a:t>V</a:t>
            </a:r>
            <a:r>
              <a:rPr lang="fr-FR" dirty="0" err="1"/>
              <a:t>i</a:t>
            </a:r>
            <a:r>
              <a:rPr lang="fr-FR" dirty="0" err="1">
                <a:solidFill>
                  <a:srgbClr val="FF0000"/>
                </a:solidFill>
              </a:rPr>
              <a:t>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F191-451A-A949-9E1F-A3F6914FC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254644"/>
            <a:ext cx="9626045" cy="5276787"/>
          </a:xfrm>
        </p:spPr>
        <p:txBody>
          <a:bodyPr>
            <a:normAutofit fontScale="92500"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Avril 2018 : 243 patients inclus dans 8 CH dont 53 % ont accepté le suivi partagé </a:t>
            </a:r>
          </a:p>
          <a:p>
            <a:r>
              <a:rPr lang="fr-FR" sz="2400" b="1" dirty="0">
                <a:solidFill>
                  <a:srgbClr val="7030A0"/>
                </a:solidFill>
              </a:rPr>
              <a:t>Refus suivi partagé &gt;70 % préférence pour suivi hospitalier seul (questions fermées) </a:t>
            </a:r>
          </a:p>
          <a:p>
            <a:pPr marL="0" indent="0">
              <a:buNone/>
            </a:pPr>
            <a:endParaRPr lang="fr-FR" sz="2400" b="1" dirty="0"/>
          </a:p>
          <a:p>
            <a:r>
              <a:rPr lang="fr-FR" dirty="0"/>
              <a:t>Age moyen 51 ans, suivi long ++ 16 ans moyenne , 52 % de patients hétérosexuels nés à l’étranger</a:t>
            </a:r>
          </a:p>
          <a:p>
            <a:r>
              <a:rPr lang="fr-FR" dirty="0"/>
              <a:t>Fin des données d’acceptabilité en cours d’analyse</a:t>
            </a:r>
          </a:p>
          <a:p>
            <a:r>
              <a:rPr lang="fr-FR" dirty="0"/>
              <a:t>Critères secondaires (faisabilité, satisfaction) : 2018-2019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Principales difficultés rencontrées : mobilisation pour participation de la part des MH, inclusion de patients hétérogène selon les centres ++ </a:t>
            </a:r>
          </a:p>
          <a:p>
            <a:pPr marL="0" indent="0">
              <a:buNone/>
            </a:pPr>
            <a:r>
              <a:rPr lang="fr-FR" dirty="0"/>
              <a:t>Arrêt des inclusions 1</a:t>
            </a:r>
            <a:r>
              <a:rPr lang="fr-FR" baseline="30000" dirty="0"/>
              <a:t>er</a:t>
            </a:r>
            <a:r>
              <a:rPr lang="fr-FR" dirty="0"/>
              <a:t> trimestre 2018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2A5946F-E3EA-764F-8EAB-F70F258B6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3603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2158EFC-0426-CF4B-AB76-B87B2B94C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7F41DB0-45CC-6342-973A-B062FFDC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6" y="-1"/>
            <a:ext cx="3251474" cy="11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74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D7B3F-ED84-E847-A379-CD918F4D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20"/>
            <a:ext cx="9404723" cy="829817"/>
          </a:xfrm>
        </p:spPr>
        <p:txBody>
          <a:bodyPr/>
          <a:lstStyle/>
          <a:p>
            <a:r>
              <a:rPr lang="fr-FR" dirty="0"/>
              <a:t>3 – </a:t>
            </a:r>
            <a:r>
              <a:rPr lang="fr-FR" dirty="0">
                <a:hlinkClick r:id="rId2"/>
              </a:rPr>
              <a:t>VIH </a:t>
            </a:r>
            <a:r>
              <a:rPr lang="fr-FR" dirty="0" err="1">
                <a:hlinkClick r:id="rId2"/>
              </a:rPr>
              <a:t>CLIC.fr</a:t>
            </a:r>
            <a:r>
              <a:rPr lang="fr-FR" dirty="0">
                <a:hlinkClick r:id="rId2"/>
              </a:rPr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B4CFA6-7EE2-DD40-A139-6914CD8F4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282535"/>
            <a:ext cx="5529059" cy="5308270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OUTIL D AIDE A LA PRISE EN CHARGE DES PVVIH </a:t>
            </a:r>
            <a:r>
              <a:rPr lang="fr-FR" sz="2400" dirty="0"/>
              <a:t>créé entre 2015 et 2017 (thèse de médecine générale) </a:t>
            </a:r>
          </a:p>
          <a:p>
            <a:r>
              <a:rPr lang="fr-FR" dirty="0"/>
              <a:t>Objectifs : </a:t>
            </a:r>
          </a:p>
          <a:p>
            <a:pPr lvl="1"/>
            <a:r>
              <a:rPr lang="fr-FR" dirty="0"/>
              <a:t>Suivi rigoureux et actualisé des patients VIH Stables</a:t>
            </a:r>
          </a:p>
          <a:p>
            <a:pPr lvl="1"/>
            <a:r>
              <a:rPr lang="fr-FR" dirty="0"/>
              <a:t>Renforcer la collaboration ville/hôpital</a:t>
            </a:r>
          </a:p>
          <a:p>
            <a:pPr lvl="1"/>
            <a:r>
              <a:rPr lang="fr-FR" dirty="0"/>
              <a:t>Renforcer le rôle du MG ++ </a:t>
            </a:r>
          </a:p>
          <a:p>
            <a:pPr lvl="1"/>
            <a:r>
              <a:rPr lang="fr-FR" dirty="0"/>
              <a:t>Cahier des charges : groupe de relecture pluri professionnel (médecins pharmaciens membres d’associations patients) chaque « fiche » relue 2 fois puis réunions régulières mensuelles 2016-2017 </a:t>
            </a:r>
          </a:p>
          <a:p>
            <a:pPr lvl="1"/>
            <a:r>
              <a:rPr lang="fr-FR" dirty="0"/>
              <a:t>Accès libre et gratuit, ordinateurs téléphones et tablettes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CD64883-C54F-2645-B205-94FC733851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9035" y="1374889"/>
            <a:ext cx="4918829" cy="3728427"/>
          </a:xfr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57521438-F975-2C4D-938B-193E42258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3603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B09CE0E-B486-DA42-A56B-424996AE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AD1A848F-21F9-DB4B-9578-272F7914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6" y="-1"/>
            <a:ext cx="3251474" cy="11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6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B9CF5-AAAA-3E42-B70B-7DABB17B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3626" cy="900778"/>
          </a:xfrm>
        </p:spPr>
        <p:txBody>
          <a:bodyPr/>
          <a:lstStyle/>
          <a:p>
            <a:r>
              <a:rPr lang="fr-FR" dirty="0">
                <a:hlinkClick r:id="rId2"/>
              </a:rPr>
              <a:t>VIH </a:t>
            </a:r>
            <a:r>
              <a:rPr lang="fr-FR" dirty="0" err="1">
                <a:hlinkClick r:id="rId2"/>
              </a:rPr>
              <a:t>CLIC.fr</a:t>
            </a:r>
            <a:r>
              <a:rPr lang="fr-FR" dirty="0">
                <a:hlinkClick r:id="rId2"/>
              </a:rPr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DFF5E-B078-2F46-B4D2-E7A93AB1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1451112"/>
            <a:ext cx="9793524" cy="479728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Accessible depuis septembre 2017, « promotion » du site depuis (COREVIH, SFLS, CNMG, DMG, </a:t>
            </a:r>
            <a:r>
              <a:rPr lang="fr-FR" dirty="0" err="1"/>
              <a:t>CeGGID</a:t>
            </a:r>
            <a:r>
              <a:rPr lang="fr-FR" dirty="0"/>
              <a:t>, ARS,… )</a:t>
            </a:r>
          </a:p>
          <a:p>
            <a:r>
              <a:rPr lang="fr-FR" dirty="0"/>
              <a:t>Perspectives : </a:t>
            </a:r>
          </a:p>
          <a:p>
            <a:pPr lvl="1"/>
            <a:r>
              <a:rPr lang="fr-FR" dirty="0"/>
              <a:t>pérennisation +++ comité de relecture pérenne et soutien institutionnel </a:t>
            </a:r>
          </a:p>
          <a:p>
            <a:pPr lvl="1"/>
            <a:r>
              <a:rPr lang="fr-FR" dirty="0"/>
              <a:t>Mises à jour régulières</a:t>
            </a:r>
          </a:p>
          <a:p>
            <a:pPr lvl="1"/>
            <a:r>
              <a:rPr lang="fr-FR" dirty="0"/>
              <a:t>Partenariat en cours de développement </a:t>
            </a:r>
          </a:p>
          <a:p>
            <a:pPr lvl="1"/>
            <a:r>
              <a:rPr lang="fr-FR" dirty="0"/>
              <a:t>Evaluation : projet de thèse de médecine générale pour 2019  </a:t>
            </a:r>
          </a:p>
          <a:p>
            <a:pPr lvl="1"/>
            <a:endParaRPr lang="fr-FR" dirty="0"/>
          </a:p>
          <a:p>
            <a:r>
              <a:rPr lang="fr-FR" dirty="0"/>
              <a:t>Fréquentation </a:t>
            </a:r>
          </a:p>
          <a:p>
            <a:pPr lvl="1"/>
            <a:r>
              <a:rPr lang="fr-FR" dirty="0"/>
              <a:t>Entre octobre et avril 2018 : 5 884 connexions dont 76 % de nouvelles sessions </a:t>
            </a:r>
          </a:p>
          <a:p>
            <a:pPr lvl="1"/>
            <a:r>
              <a:rPr lang="fr-FR" dirty="0"/>
              <a:t>Avril 2018 : 1 124 connections dont 74 % de nouvelle sessions 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Font typeface="Wingdings" pitchFamily="2" charset="2"/>
              <a:buChar char="v"/>
            </a:pPr>
            <a:endParaRPr lang="fr-FR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C7B3D7E-ABB9-6C4E-A746-7BE44DD02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3603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B47C211-8A02-9F43-9D65-0F400722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3B459E6-8EE8-7744-833C-9EE34D642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"/>
            <a:ext cx="12192000" cy="3603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8D765FB4-9B00-5445-A659-342D3F6C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6" y="-1"/>
            <a:ext cx="3251474" cy="11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4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51595-8790-4440-BD35-E68DA427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83687" cy="941162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B5A8C6-482E-2145-9C07-80EB10C21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306287"/>
            <a:ext cx="9403743" cy="521326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7030A0"/>
                </a:solidFill>
              </a:rPr>
              <a:t>Le suivi en ville du VIH : Freins</a:t>
            </a:r>
            <a:endParaRPr lang="fr-FR" sz="3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dirty="0"/>
              <a:t>Les MH des CHU réticents a déléguer, les MG non formés difficiles à mobiliser, les patients habitués à un suivi hospitalier quasi strict</a:t>
            </a:r>
          </a:p>
          <a:p>
            <a:pPr lvl="1"/>
            <a:r>
              <a:rPr lang="fr-FR" dirty="0"/>
              <a:t>Initiation d’une pratique parfois nouvelle à évaluer / adapter dans le temps </a:t>
            </a:r>
          </a:p>
          <a:p>
            <a:pPr lvl="1"/>
            <a:r>
              <a:rPr lang="fr-FR" dirty="0" err="1"/>
              <a:t>SuiViH</a:t>
            </a:r>
            <a:r>
              <a:rPr lang="fr-FR" dirty="0"/>
              <a:t> en cours, suites : Cohorte ? Enquête qualitative patients et médecins participants 2019 (explorer points + et difficultés)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7030A0"/>
                </a:solidFill>
              </a:rPr>
              <a:t>VIH CLIC : outil d’aide au suivi partagé +++ et de formation continue </a:t>
            </a:r>
            <a:r>
              <a:rPr lang="fr-FR" dirty="0"/>
              <a:t>pour les professionnels de santé de ville – en particulier MG - à diffuser et à porter dans le temps pour une MAJ constante et pérennité de l outil . Evaluation 2019 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7030A0"/>
                </a:solidFill>
              </a:rPr>
              <a:t>Actions ponctuelles à poursuivre </a:t>
            </a:r>
            <a:r>
              <a:rPr lang="fr-FR" dirty="0"/>
              <a:t>: soirées DPC (1</a:t>
            </a:r>
            <a:r>
              <a:rPr lang="fr-FR" baseline="30000" dirty="0"/>
              <a:t>ÈRE</a:t>
            </a:r>
            <a:r>
              <a:rPr lang="fr-FR" dirty="0"/>
              <a:t> 2018)et autres actions en cours de réflexion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D193E63-F18F-314A-AC57-C440B6D7E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3603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2BA6C89-C38C-5A4C-87BC-9956157DA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0F74F09-1385-0844-A626-0F14AF3F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6" y="-1"/>
            <a:ext cx="3251474" cy="11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5926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{0F56E2D7-BC97-EE40-82CE-C518243DF664}tf10001062</Template>
  <TotalTime>493</TotalTime>
  <Words>734</Words>
  <Application>Microsoft Macintosh PowerPoint</Application>
  <PresentationFormat>Grand écran</PresentationFormat>
  <Paragraphs>90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1_Thème Office</vt:lpstr>
      <vt:lpstr>Thème Office</vt:lpstr>
      <vt:lpstr> Commission InterCOREVIH "Rapprochement Ville-Hôpital"      COM n°5 Pilote COREVIH IDF Nord     Dr Sophie LOPES - médecin généraliste  6 juin 2018 </vt:lpstr>
      <vt:lpstr>Promouvoir et faciliter le suivi conjoint ville/hôpital des PVVIH </vt:lpstr>
      <vt:lpstr>1.a - Patients</vt:lpstr>
      <vt:lpstr>1.b – Médecins </vt:lpstr>
      <vt:lpstr>2 - Projet suiViH : évaluation du suivi partagé ville/hôpital </vt:lpstr>
      <vt:lpstr>SuiViH</vt:lpstr>
      <vt:lpstr>3 – VIH CLIC.fr </vt:lpstr>
      <vt:lpstr>VIH CLIC.fr </vt:lpstr>
      <vt:lpstr>CONCLUSION</vt:lpstr>
      <vt:lpstr>Merci pour votre attention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InterCOREVIH Ville-Hôpital</dc:title>
  <dc:creator>sophie Lopes</dc:creator>
  <cp:lastModifiedBy>sophie Lopes</cp:lastModifiedBy>
  <cp:revision>39</cp:revision>
  <cp:lastPrinted>2018-06-05T07:48:44Z</cp:lastPrinted>
  <dcterms:created xsi:type="dcterms:W3CDTF">2018-05-29T19:44:52Z</dcterms:created>
  <dcterms:modified xsi:type="dcterms:W3CDTF">2018-06-05T21:52:23Z</dcterms:modified>
</cp:coreProperties>
</file>